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56" r:id="rId5"/>
    <p:sldId id="257" r:id="rId6"/>
    <p:sldId id="260" r:id="rId7"/>
    <p:sldId id="261" r:id="rId8"/>
    <p:sldId id="262" r:id="rId9"/>
    <p:sldId id="263" r:id="rId10"/>
    <p:sldId id="286" r:id="rId11"/>
    <p:sldId id="283" r:id="rId12"/>
    <p:sldId id="264" r:id="rId13"/>
    <p:sldId id="278" r:id="rId14"/>
    <p:sldId id="284" r:id="rId15"/>
    <p:sldId id="279" r:id="rId16"/>
    <p:sldId id="267" r:id="rId17"/>
    <p:sldId id="268" r:id="rId18"/>
    <p:sldId id="280" r:id="rId19"/>
    <p:sldId id="269" r:id="rId20"/>
    <p:sldId id="281" r:id="rId21"/>
    <p:sldId id="270" r:id="rId22"/>
    <p:sldId id="282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1" autoAdjust="0"/>
    <p:restoredTop sz="74173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5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1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70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99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60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2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5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0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1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5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82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82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5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850" y="1825625"/>
            <a:ext cx="6342210" cy="21360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</a:rPr>
              <a:t>Information Technology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3982511" cy="361413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6850" y="4331305"/>
            <a:ext cx="6076950" cy="1845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Susmitha</a:t>
            </a:r>
            <a:r>
              <a:rPr lang="en-US" dirty="0"/>
              <a:t> L</a:t>
            </a:r>
          </a:p>
          <a:p>
            <a:pPr marL="0" indent="0">
              <a:buNone/>
            </a:pPr>
            <a:r>
              <a:rPr lang="en-US" dirty="0"/>
              <a:t>06-23-2021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9"/>
            <a:ext cx="10515600" cy="890734"/>
          </a:xfrm>
        </p:spPr>
        <p:txBody>
          <a:bodyPr>
            <a:normAutofit/>
          </a:bodyPr>
          <a:lstStyle/>
          <a:p>
            <a:r>
              <a:rPr lang="en-US" sz="3200" dirty="0"/>
              <a:t>DATABASE TRENDS-Current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AD8A0-BDA1-BD46-AEB4-B6BB8832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4" y="1319502"/>
            <a:ext cx="11587246" cy="51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7615-9814-AC44-BA2A-7075DEB1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925"/>
          </a:xfrm>
        </p:spPr>
        <p:txBody>
          <a:bodyPr>
            <a:normAutofit/>
          </a:bodyPr>
          <a:lstStyle/>
          <a:p>
            <a:r>
              <a:rPr lang="en-US" sz="3200" dirty="0"/>
              <a:t>DATABASE TRENDS-Next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91AB6-1EA5-1B42-A7D6-90029F873B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1550" y="1314450"/>
            <a:ext cx="10515600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0515600" cy="1147523"/>
          </a:xfrm>
        </p:spPr>
        <p:txBody>
          <a:bodyPr>
            <a:normAutofit/>
          </a:bodyPr>
          <a:lstStyle/>
          <a:p>
            <a:r>
              <a:rPr lang="en-US" sz="3200" dirty="0"/>
              <a:t>DATABASE TRENDS - FINDINGS &amp; IMPLICATIONS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FEBC8-C743-4F41-8CA3-9A1B7C90302A}"/>
              </a:ext>
            </a:extLst>
          </p:cNvPr>
          <p:cNvSpPr txBox="1"/>
          <p:nvPr/>
        </p:nvSpPr>
        <p:spPr>
          <a:xfrm>
            <a:off x="914400" y="1647826"/>
            <a:ext cx="1068705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Implications </a:t>
            </a:r>
          </a:p>
          <a:p>
            <a:endParaRPr lang="en-US" sz="2400" dirty="0">
              <a:solidFill>
                <a:srgbClr val="0070C0"/>
              </a:solidFill>
              <a:latin typeface="IBM Plex Mono Text" panose="020B0509050203000203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Open-source databases like MySQL are still preferable</a:t>
            </a: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Software development and Big Data technology still requires SQL </a:t>
            </a: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NoSQL databases will make an impact for relational databases </a:t>
            </a:r>
          </a:p>
          <a:p>
            <a:endParaRPr lang="en-US" sz="2400" dirty="0">
              <a:solidFill>
                <a:srgbClr val="0070C0"/>
              </a:solidFill>
              <a:latin typeface="IBM Plex Mono Text" panose="020B0509050203000203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Findings </a:t>
            </a:r>
          </a:p>
          <a:p>
            <a:endParaRPr lang="en-US" sz="2400" dirty="0">
              <a:solidFill>
                <a:srgbClr val="0070C0"/>
              </a:solidFill>
              <a:latin typeface="IBM Plex Mono Text" panose="020B0509050203000203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MySQL is the most popular database </a:t>
            </a: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There are still a lot of companies using Microsoft SQL Server </a:t>
            </a:r>
          </a:p>
          <a:p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MongoDB and Redis are the most favorable NoSQL database </a:t>
            </a:r>
          </a:p>
          <a:p>
            <a:endParaRPr lang="en-US" sz="2000" dirty="0">
              <a:solidFill>
                <a:srgbClr val="0070C0"/>
              </a:solidFill>
              <a:latin typeface="IBM Plex Mono Text" panose="020B0509050203000203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56"/>
            <a:ext cx="10515600" cy="13255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Below is the link to check Dashboard with different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2647949"/>
            <a:ext cx="7068725" cy="163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</a:t>
            </a:r>
            <a:r>
              <a:rPr lang="en-US" sz="2200" dirty="0" err="1"/>
              <a:t>dataplatform.cloud.ibm.com</a:t>
            </a:r>
            <a:r>
              <a:rPr lang="en-US" sz="2200" dirty="0"/>
              <a:t>/dashboards/97cb0e53-2bca-4dbb-ba86-dc695c270431/view/7365db2023ec3ce14ab3f6e4079079577b31250cbabb8b56d2d37b490b312097a96046c3c82d4f59d8115632a7bf100b98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970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  <a:r>
              <a:rPr lang="en-US" sz="3200" dirty="0"/>
              <a:t>TAB 1: Different plots to show  Current Technology trends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81D1919-ED32-CA4D-8FC5-99437707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8418"/>
            <a:ext cx="10515600" cy="491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128B-10DB-3843-8F96-A95872F0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351"/>
            <a:ext cx="10725150" cy="7810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Tab 1:Continues…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405969E2-AF87-F44D-B40E-A0F716995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1428750"/>
            <a:ext cx="11620500" cy="4914900"/>
          </a:xfrm>
          <a:noFill/>
        </p:spPr>
      </p:pic>
    </p:spTree>
    <p:extLst>
      <p:ext uri="{BB962C8B-B14F-4D97-AF65-F5344CB8AC3E}">
        <p14:creationId xmlns:p14="http://schemas.microsoft.com/office/powerpoint/2010/main" val="126520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72389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TAB 2: Visualizations for Future Technology Trends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4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6A08D980-353D-CB4C-A67D-0974D34B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001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8E27-3D4C-C949-99DE-F4D7D05A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51"/>
            <a:ext cx="10515600" cy="76199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Tab 2:Continues..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41C4F2-D2E8-0C4E-A1F3-DE9BFECD5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895350"/>
            <a:ext cx="11772900" cy="5502275"/>
          </a:xfrm>
          <a:noFill/>
        </p:spPr>
      </p:pic>
    </p:spTree>
    <p:extLst>
      <p:ext uri="{BB962C8B-B14F-4D97-AF65-F5344CB8AC3E}">
        <p14:creationId xmlns:p14="http://schemas.microsoft.com/office/powerpoint/2010/main" val="286191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1"/>
            <a:ext cx="10515600" cy="91439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TAB 3: Demographics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495617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E534D7-2F78-CB43-9ABA-4533B5F1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676"/>
            <a:ext cx="12192000" cy="61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A605-7869-0F41-A7FC-AE4EF27B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52401"/>
            <a:ext cx="11582400" cy="971550"/>
          </a:xfrm>
        </p:spPr>
        <p:txBody>
          <a:bodyPr>
            <a:normAutofit/>
          </a:bodyPr>
          <a:lstStyle/>
          <a:p>
            <a:r>
              <a:rPr lang="en-US" sz="3200" dirty="0"/>
              <a:t>Tab3: </a:t>
            </a:r>
            <a:r>
              <a:rPr lang="en-US" sz="3200" dirty="0" err="1"/>
              <a:t>Contines</a:t>
            </a:r>
            <a:r>
              <a:rPr lang="en-US" sz="3200" dirty="0"/>
              <a:t>..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D7BE29-295D-B246-A69C-78BA63A0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0" y="1123952"/>
            <a:ext cx="11982450" cy="5010148"/>
          </a:xfrm>
        </p:spPr>
      </p:pic>
    </p:spTree>
    <p:extLst>
      <p:ext uri="{BB962C8B-B14F-4D97-AF65-F5344CB8AC3E}">
        <p14:creationId xmlns:p14="http://schemas.microsoft.com/office/powerpoint/2010/main" val="388676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174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Technology Usage Trend Now and Future </a:t>
            </a:r>
          </a:p>
          <a:p>
            <a:r>
              <a:rPr lang="en-US" dirty="0"/>
              <a:t> Gender, Age and Education Discrimination in IT Industry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9290D2-ECBC-45CC-97B7-9C1A3E46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OVERALL FINDINGS &amp; IMPLICATIONS 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61EDC4-9055-4D88-9506-2C896A039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Findings </a:t>
            </a:r>
          </a:p>
          <a:p>
            <a:r>
              <a:rPr lang="en-US" dirty="0"/>
              <a:t>• Technology trends changes every year </a:t>
            </a:r>
          </a:p>
          <a:p>
            <a:r>
              <a:rPr lang="en-US" dirty="0"/>
              <a:t>• USA is the top technology country • There are extreme gender and age </a:t>
            </a:r>
          </a:p>
          <a:p>
            <a:r>
              <a:rPr lang="en-US" dirty="0"/>
              <a:t>discrimination </a:t>
            </a:r>
          </a:p>
          <a:p>
            <a:r>
              <a:rPr lang="en-US" dirty="0"/>
              <a:t>• Docker and AWS are the most popular platform </a:t>
            </a:r>
          </a:p>
          <a:p>
            <a:r>
              <a:rPr lang="en-US" dirty="0"/>
              <a:t>Implications </a:t>
            </a:r>
          </a:p>
          <a:p>
            <a:r>
              <a:rPr lang="en-US" dirty="0"/>
              <a:t>• Programmers should always follow the latest technology trends </a:t>
            </a:r>
          </a:p>
          <a:p>
            <a:r>
              <a:rPr lang="en-US" dirty="0"/>
              <a:t>• More countries should have the equal chance to be exposed to new technology </a:t>
            </a:r>
          </a:p>
          <a:p>
            <a:r>
              <a:rPr lang="en-US" dirty="0"/>
              <a:t>• Gender and Age should not be one of the concerns or benefits of Employment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Technology Trends </a:t>
            </a:r>
          </a:p>
          <a:p>
            <a:r>
              <a:rPr lang="en-US" dirty="0"/>
              <a:t>Programming Languages, Database, </a:t>
            </a:r>
          </a:p>
          <a:p>
            <a:r>
              <a:rPr lang="en-US" dirty="0"/>
              <a:t>Platform and Web frame Trends </a:t>
            </a:r>
          </a:p>
          <a:p>
            <a:r>
              <a:rPr lang="en-US" dirty="0"/>
              <a:t>Demographics Trends </a:t>
            </a:r>
          </a:p>
          <a:p>
            <a:r>
              <a:rPr lang="en-US" dirty="0"/>
              <a:t>Gender and Education </a:t>
            </a:r>
          </a:p>
          <a:p>
            <a:r>
              <a:rPr lang="en-US" dirty="0"/>
              <a:t>Programming Languages Trends and Salary Trends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Need to work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/>
              <a:t>Include any relevant additional charts, or tables that you may have created during the analysis phase.</a:t>
            </a:r>
          </a:p>
          <a:p>
            <a:endParaRPr lang="en-US" sz="3100" dirty="0"/>
          </a:p>
          <a:p>
            <a:r>
              <a:rPr lang="en-US" sz="3100" dirty="0"/>
              <a:t>IBM Cognos Dashboard Embedded (CDE) is an AI-fueled business intelligence service that supports the entire data analytics cycle, from discovery to operationalization. </a:t>
            </a:r>
          </a:p>
          <a:p>
            <a:r>
              <a:rPr lang="en-US" sz="3100" dirty="0"/>
              <a:t>It provides users with data discovery capabilities to visually explore and interact with their data to identify the key insights for improving data driven decisions. </a:t>
            </a:r>
          </a:p>
          <a:p>
            <a:r>
              <a:rPr lang="en-US" sz="3100" dirty="0"/>
              <a:t>Users can perform data discovery and then quickly assemble that information into interactive, visually appealing dashboards; all without the need of formal training 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4" y="153194"/>
            <a:ext cx="10515600" cy="66278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GITHUB JOB POSTINGS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65B4EE-D38E-8E47-915F-B22B0E8AA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274" y="815977"/>
            <a:ext cx="10944225" cy="49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9" y="1"/>
            <a:ext cx="5024352" cy="12382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POPULAR LANGUAGES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A1571E4-5403-B343-86F9-8D1F53EC6B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9631" y="1238250"/>
            <a:ext cx="989941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726931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55439" y="1570208"/>
            <a:ext cx="8565109" cy="528779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dirty="0"/>
              <a:t>Current Technology Usage Trends based on 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3200" dirty="0"/>
              <a:t>By Language </a:t>
            </a:r>
          </a:p>
          <a:p>
            <a:pPr lvl="1"/>
            <a:r>
              <a:rPr lang="en-US" sz="3200" dirty="0"/>
              <a:t>By Database </a:t>
            </a:r>
          </a:p>
          <a:p>
            <a:pPr lvl="1"/>
            <a:r>
              <a:rPr lang="en-US" sz="3200" dirty="0"/>
              <a:t>By Platform </a:t>
            </a:r>
          </a:p>
          <a:p>
            <a:pPr lvl="1"/>
            <a:r>
              <a:rPr lang="en-US" sz="3200" dirty="0"/>
              <a:t>By Web frame 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dirty="0"/>
              <a:t>Future Technology  Usage Trends based on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3200" dirty="0"/>
              <a:t>Language </a:t>
            </a:r>
          </a:p>
          <a:p>
            <a:pPr lvl="1"/>
            <a:r>
              <a:rPr lang="en-US" sz="3200" dirty="0"/>
              <a:t>Database </a:t>
            </a:r>
          </a:p>
          <a:p>
            <a:pPr lvl="1"/>
            <a:r>
              <a:rPr lang="en-US" sz="3200" dirty="0"/>
              <a:t>Platform </a:t>
            </a:r>
          </a:p>
          <a:p>
            <a:pPr lvl="1"/>
            <a:r>
              <a:rPr lang="en-US" sz="3200" dirty="0"/>
              <a:t>Web frame 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dirty="0"/>
              <a:t>Demographics Survey based on </a:t>
            </a:r>
          </a:p>
          <a:p>
            <a:pPr marL="0" indent="0">
              <a:buNone/>
            </a:pPr>
            <a:r>
              <a:rPr lang="en-US" sz="3200" dirty="0"/>
              <a:t>Country &amp; Gender Specifications</a:t>
            </a:r>
            <a:br>
              <a:rPr lang="en-US" sz="2900" dirty="0"/>
            </a:br>
            <a:endParaRPr lang="en-US" sz="29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4" y="1570208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262036"/>
            <a:ext cx="3191586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3705936" y="1541603"/>
            <a:ext cx="8181263" cy="4951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Analyze technology trend in software and web development amongst developers around the world </a:t>
            </a:r>
          </a:p>
          <a:p>
            <a:r>
              <a:rPr lang="en-US" sz="2200" dirty="0"/>
              <a:t>Purpose of this Analysis </a:t>
            </a:r>
          </a:p>
          <a:p>
            <a:pPr marL="0" indent="0">
              <a:buNone/>
            </a:pPr>
            <a:r>
              <a:rPr lang="en-US" sz="2200" dirty="0"/>
              <a:t>	Identify the top programming languages, 	database, platform and </a:t>
            </a:r>
          </a:p>
          <a:p>
            <a:pPr marL="0" indent="0">
              <a:buNone/>
            </a:pPr>
            <a:r>
              <a:rPr lang="en-US" sz="2200" dirty="0"/>
              <a:t>	web frame skills in demand </a:t>
            </a:r>
          </a:p>
          <a:p>
            <a:pPr marL="0" indent="0">
              <a:buNone/>
            </a:pPr>
            <a:r>
              <a:rPr lang="en-US" sz="2200" dirty="0"/>
              <a:t>	Identify skill requirements for future </a:t>
            </a:r>
          </a:p>
          <a:p>
            <a:pPr marL="0" indent="0">
              <a:buNone/>
            </a:pPr>
            <a:r>
              <a:rPr lang="en-US" sz="2200" dirty="0"/>
              <a:t>	Identify human resource gap in the industry </a:t>
            </a:r>
          </a:p>
          <a:p>
            <a:pPr marL="0" indent="0">
              <a:buNone/>
            </a:pPr>
            <a:r>
              <a:rPr lang="en-US" sz="2200" dirty="0"/>
              <a:t>Audience for this Presentation </a:t>
            </a:r>
          </a:p>
          <a:p>
            <a:pPr marL="0" indent="0">
              <a:buNone/>
            </a:pPr>
            <a:r>
              <a:rPr lang="en-US" sz="2200" dirty="0"/>
              <a:t>	Business/Industry Leaders </a:t>
            </a:r>
          </a:p>
          <a:p>
            <a:pPr marL="0" indent="0">
              <a:buNone/>
            </a:pPr>
            <a:r>
              <a:rPr lang="en-US" sz="2200" dirty="0"/>
              <a:t>	Programmers/Developers </a:t>
            </a:r>
          </a:p>
          <a:p>
            <a:pPr marL="0" indent="0">
              <a:buNone/>
            </a:pPr>
            <a:r>
              <a:rPr lang="en-US" sz="2200" dirty="0"/>
              <a:t>	Students(Computer Science)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 Collection (from different Sources)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Stack overflow developer 2019 survey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&gt;GitHub job postings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Programming languages annual salary </a:t>
            </a:r>
          </a:p>
          <a:p>
            <a:r>
              <a:rPr lang="en-US" sz="2400" dirty="0"/>
              <a:t> Data Wrangling </a:t>
            </a:r>
          </a:p>
          <a:p>
            <a:r>
              <a:rPr lang="en-US" sz="2400" dirty="0"/>
              <a:t>Data Exploration </a:t>
            </a:r>
          </a:p>
          <a:p>
            <a:r>
              <a:rPr lang="en-US" sz="2400" dirty="0"/>
              <a:t>Data Cleaning </a:t>
            </a:r>
          </a:p>
          <a:p>
            <a:pPr marL="0" indent="0">
              <a:buNone/>
            </a:pPr>
            <a:r>
              <a:rPr lang="en-US" sz="2400" dirty="0"/>
              <a:t>• Data Visualization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Python matplotlib &amp; turtle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IBM Cognos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Presentation 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3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49" name="Picture 1" descr="page6image49266688">
            <a:extLst>
              <a:ext uri="{FF2B5EF4-FFF2-40B4-BE49-F238E27FC236}">
                <a16:creationId xmlns:a16="http://schemas.microsoft.com/office/drawing/2014/main" id="{520204FF-5BEF-0448-B7F1-C3C36474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8599"/>
            <a:ext cx="10515600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41290E-87D3-A54D-8E3B-5285F13D74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1330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F13918-9A84-4A4C-9620-16F0AA7F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PROGRAMMING LANGUAGE TRENDS – Current Year</a:t>
            </a:r>
          </a:p>
        </p:txBody>
      </p:sp>
    </p:spTree>
    <p:extLst>
      <p:ext uri="{BB962C8B-B14F-4D97-AF65-F5344CB8AC3E}">
        <p14:creationId xmlns:p14="http://schemas.microsoft.com/office/powerpoint/2010/main" val="221002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B1EAB-6DFD-7D43-8AB3-2A094834B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71600"/>
            <a:ext cx="10515600" cy="46863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5A0AE4F-4CDC-9742-AB5C-5C39227B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200" dirty="0"/>
              <a:t>PROGRAMMING LANGUAGE TRENDS- Next Year</a:t>
            </a:r>
          </a:p>
        </p:txBody>
      </p:sp>
    </p:spTree>
    <p:extLst>
      <p:ext uri="{BB962C8B-B14F-4D97-AF65-F5344CB8AC3E}">
        <p14:creationId xmlns:p14="http://schemas.microsoft.com/office/powerpoint/2010/main" val="356875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 anchor="ctr">
            <a:normAutofit fontScale="90000"/>
          </a:bodyPr>
          <a:lstStyle/>
          <a:p>
            <a:r>
              <a:rPr lang="en-US" sz="3200" dirty="0"/>
              <a:t>PROGRAMMING LANGUAGE TRENDS - FINDINGS &amp; IMPLICATIONS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C991C5-9945-44AD-BAE4-CB62BBE24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450"/>
            <a:ext cx="11391900" cy="4727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Findings 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JavaScript is top trending language in the world </a:t>
            </a:r>
          </a:p>
          <a:p>
            <a:r>
              <a:rPr lang="en-US" sz="2000" dirty="0"/>
              <a:t> Python and TypeScript are becoming more and more popular </a:t>
            </a:r>
          </a:p>
          <a:p>
            <a:r>
              <a:rPr lang="en-US" sz="2000" dirty="0"/>
              <a:t> HTML/CSS and SQL still has great portion in language usage trend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Implications 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Web developments and Web developers are still in high demands </a:t>
            </a:r>
          </a:p>
          <a:p>
            <a:r>
              <a:rPr lang="en-US" sz="2000" dirty="0"/>
              <a:t>JavaScript and TypeScript are crucial to learn for developers </a:t>
            </a:r>
          </a:p>
          <a:p>
            <a:r>
              <a:rPr lang="en-US" sz="2000" dirty="0"/>
              <a:t>Python is the new trending language, especially popular in AI fields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639</Words>
  <Application>Microsoft Macintosh PowerPoint</Application>
  <PresentationFormat>Widescreen</PresentationFormat>
  <Paragraphs>137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Helv</vt:lpstr>
      <vt:lpstr>IBM Plex Mono SemiBold</vt:lpstr>
      <vt:lpstr>IBM Plex Mono Text</vt:lpstr>
      <vt:lpstr>IBM Plex Sans Text</vt:lpstr>
      <vt:lpstr>SLIDE_TEMPLATE_skill_network</vt:lpstr>
      <vt:lpstr>Information Technology Trends</vt:lpstr>
      <vt:lpstr>OUTLINE</vt:lpstr>
      <vt:lpstr>EXECUTIVE SUMMARY</vt:lpstr>
      <vt:lpstr>INTRODUCTION</vt:lpstr>
      <vt:lpstr>METHODOLOGY</vt:lpstr>
      <vt:lpstr>RESULTS</vt:lpstr>
      <vt:lpstr>PROGRAMMING LANGUAGE TRENDS – Current Year</vt:lpstr>
      <vt:lpstr>PROGRAMMING LANGUAGE TRENDS- Next Year</vt:lpstr>
      <vt:lpstr>PROGRAMMING LANGUAGE TRENDS - FINDINGS &amp; IMPLICATIONS</vt:lpstr>
      <vt:lpstr>DATABASE TRENDS-Current Year</vt:lpstr>
      <vt:lpstr>DATABASE TRENDS-Next Year</vt:lpstr>
      <vt:lpstr>DATABASE TRENDS - FINDINGS &amp; IMPLICATIONS</vt:lpstr>
      <vt:lpstr>DASHBOARD  Below is the link to check Dashboard with different visualizations</vt:lpstr>
      <vt:lpstr> TAB 1: Different plots to show  Current Technology trends</vt:lpstr>
      <vt:lpstr>Tab 1:Continues…</vt:lpstr>
      <vt:lpstr>TAB 2: Visualizations for Future Technology Trends</vt:lpstr>
      <vt:lpstr>Tab 2:Continues..</vt:lpstr>
      <vt:lpstr>TAB 3: Demographics</vt:lpstr>
      <vt:lpstr>Tab3: Contines..</vt:lpstr>
      <vt:lpstr>DISCUSSION</vt:lpstr>
      <vt:lpstr>OVERALL FINDINGS &amp; IMPLICATIONS  </vt:lpstr>
      <vt:lpstr>CONCLUSION</vt:lpstr>
      <vt:lpstr>APPENDIX Need to work</vt:lpstr>
      <vt:lpstr>GITHUB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Microsoft Office User</cp:lastModifiedBy>
  <cp:revision>39</cp:revision>
  <dcterms:created xsi:type="dcterms:W3CDTF">2020-10-28T18:29:43Z</dcterms:created>
  <dcterms:modified xsi:type="dcterms:W3CDTF">2021-06-24T03:38:04Z</dcterms:modified>
</cp:coreProperties>
</file>